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 Muralidhara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6T11:26:44.566" idx="1">
    <p:pos x="4992" y="905"/>
    <p:text>Change graphene to graphite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27D1-16B1-487C-ABB9-EB7E5B9540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C27A-7712-43DD-8F6F-9ABDC7CB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Formation of graphitic carbon on metallic substrates: Implications for protoplanetary nebular carbon delivery, and meteoritic sample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024" y="2543826"/>
            <a:ext cx="64008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Chris Tang</a:t>
            </a:r>
          </a:p>
          <a:p>
            <a:r>
              <a:rPr lang="en-US" dirty="0" smtClean="0"/>
              <a:t>Materials Science and Engineering</a:t>
            </a:r>
          </a:p>
          <a:p>
            <a:r>
              <a:rPr lang="en-US" dirty="0" smtClean="0"/>
              <a:t>Arizona Space Grant Symposium</a:t>
            </a:r>
          </a:p>
          <a:p>
            <a:r>
              <a:rPr lang="en-US" dirty="0" smtClean="0"/>
              <a:t>Arizona State University</a:t>
            </a:r>
          </a:p>
          <a:p>
            <a:r>
              <a:rPr lang="en-US" dirty="0" smtClean="0"/>
              <a:t>Tempe, Arizona</a:t>
            </a:r>
          </a:p>
          <a:p>
            <a:r>
              <a:rPr lang="en-US" dirty="0" smtClean="0"/>
              <a:t>April 22, 2017</a:t>
            </a:r>
          </a:p>
          <a:p>
            <a:r>
              <a:rPr lang="en-US" dirty="0" smtClean="0"/>
              <a:t>Mentor: Krishna </a:t>
            </a:r>
            <a:r>
              <a:rPr lang="en-US" dirty="0" err="1" smtClean="0"/>
              <a:t>Muralidharan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9394" r="54598" b="25794"/>
          <a:stretch/>
        </p:blipFill>
        <p:spPr bwMode="auto">
          <a:xfrm>
            <a:off x="3775958" y="5195885"/>
            <a:ext cx="1841681" cy="144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37405" r="51917" b="23841"/>
          <a:stretch/>
        </p:blipFill>
        <p:spPr bwMode="auto">
          <a:xfrm>
            <a:off x="228600" y="5195884"/>
            <a:ext cx="1870364" cy="15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32142" r="57722" b="18467"/>
          <a:stretch/>
        </p:blipFill>
        <p:spPr bwMode="auto">
          <a:xfrm>
            <a:off x="7658772" y="4952999"/>
            <a:ext cx="1107855" cy="16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5" t="25867" r="22464" b="18421"/>
          <a:stretch/>
        </p:blipFill>
        <p:spPr bwMode="auto">
          <a:xfrm>
            <a:off x="4692615" y="1734592"/>
            <a:ext cx="443885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Circumstellar environments (CSE) are rich in hydrocarbon compounds. </a:t>
            </a:r>
          </a:p>
          <a:p>
            <a:endParaRPr lang="en-US" sz="2400" dirty="0"/>
          </a:p>
          <a:p>
            <a:r>
              <a:rPr lang="en-US" sz="2400" dirty="0"/>
              <a:t>Chemical interactions between metal condensates and </a:t>
            </a:r>
            <a:r>
              <a:rPr lang="en-US" sz="2400" dirty="0" smtClean="0"/>
              <a:t>hydrocarbons </a:t>
            </a:r>
            <a:r>
              <a:rPr lang="en-US" sz="2400" dirty="0"/>
              <a:t>can reveal possible methods of carbon transport from the CSE to protoplanetary </a:t>
            </a:r>
            <a:r>
              <a:rPr lang="en-US" sz="2400" dirty="0" smtClean="0"/>
              <a:t>disk.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562600" y="1860884"/>
            <a:ext cx="2743200" cy="1644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graphitic </a:t>
            </a:r>
            <a:r>
              <a:rPr lang="en-US" dirty="0"/>
              <a:t>carbon </a:t>
            </a:r>
            <a:r>
              <a:rPr lang="en-US" dirty="0" smtClean="0"/>
              <a:t>be synthesized on </a:t>
            </a:r>
            <a:r>
              <a:rPr lang="en-US" dirty="0"/>
              <a:t>metal condensates within the circumstellar </a:t>
            </a:r>
            <a:r>
              <a:rPr lang="en-US" dirty="0" smtClean="0"/>
              <a:t>environment?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6054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748463"/>
            <a:ext cx="8115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New insights into chemical pathways that underlie carbon migration into the disk</a:t>
            </a:r>
          </a:p>
        </p:txBody>
      </p:sp>
    </p:spTree>
    <p:extLst>
      <p:ext uri="{BB962C8B-B14F-4D97-AF65-F5344CB8AC3E}">
        <p14:creationId xmlns:p14="http://schemas.microsoft.com/office/powerpoint/2010/main" val="41232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at the Lab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Mimic the circumstellar environment using a </a:t>
            </a:r>
            <a:r>
              <a:rPr lang="en-US" dirty="0" smtClean="0"/>
              <a:t>LPCVD (low pressure chemical vapor deposition) </a:t>
            </a:r>
            <a:r>
              <a:rPr lang="en-US" dirty="0"/>
              <a:t>reactor.</a:t>
            </a:r>
          </a:p>
          <a:p>
            <a:r>
              <a:rPr lang="en-US" dirty="0"/>
              <a:t>Low pressure and high temperature correspond to the local environment of a circumstellar disk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3428" y="4920654"/>
            <a:ext cx="4426527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5869" y="6400800"/>
            <a:ext cx="4426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22269" y="6147955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4270291" y="5479194"/>
            <a:ext cx="450124" cy="5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3158240" y="4989927"/>
            <a:ext cx="47135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3706386" y="5130485"/>
            <a:ext cx="47135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1517221" y="5745223"/>
            <a:ext cx="47135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2486593" y="5200483"/>
            <a:ext cx="47135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etha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3062" r="24575" b="3158"/>
          <a:stretch/>
        </p:blipFill>
        <p:spPr bwMode="auto">
          <a:xfrm>
            <a:off x="1821277" y="5256627"/>
            <a:ext cx="47135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957945" y="5523327"/>
            <a:ext cx="0" cy="57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06386" y="5523326"/>
            <a:ext cx="0" cy="57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86692" y="5523327"/>
            <a:ext cx="0" cy="57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14800" y="5523325"/>
            <a:ext cx="0" cy="57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5472396" y="5347129"/>
            <a:ext cx="1371600" cy="5334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37662" y="5978237"/>
            <a:ext cx="1752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51517" y="5934773"/>
            <a:ext cx="17526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the CVD reactor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7" t="33332" r="14467" b="9530"/>
          <a:stretch/>
        </p:blipFill>
        <p:spPr bwMode="auto">
          <a:xfrm>
            <a:off x="1447800" y="1436915"/>
            <a:ext cx="64770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996686"/>
            <a:ext cx="1371600" cy="240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783233"/>
            <a:ext cx="1295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CVD Reactor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Gas flow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Temperature: 1050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Pressure: ~10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Time: 60 min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37500" r="52031" b="41667"/>
          <a:stretch/>
        </p:blipFill>
        <p:spPr bwMode="auto">
          <a:xfrm>
            <a:off x="203350" y="2140907"/>
            <a:ext cx="454297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7063" r="34742" b="12302"/>
          <a:stretch/>
        </p:blipFill>
        <p:spPr bwMode="auto">
          <a:xfrm rot="16200000">
            <a:off x="5224557" y="1721096"/>
            <a:ext cx="3145972" cy="410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6322" y="5562600"/>
            <a:ext cx="413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CVD reactor that was </a:t>
            </a:r>
            <a:r>
              <a:rPr lang="en-US" dirty="0" smtClean="0"/>
              <a:t>constructed </a:t>
            </a:r>
            <a:r>
              <a:rPr lang="en-US" dirty="0"/>
              <a:t>to create graphite sample</a:t>
            </a:r>
          </a:p>
        </p:txBody>
      </p:sp>
    </p:spTree>
    <p:extLst>
      <p:ext uri="{BB962C8B-B14F-4D97-AF65-F5344CB8AC3E}">
        <p14:creationId xmlns:p14="http://schemas.microsoft.com/office/powerpoint/2010/main" val="40789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https://mail.google.com/mail/u/0/?ui=2&amp;ik=18b66d50c1&amp;view=fimg&amp;th=15b402d434c1715c&amp;attid=0.2&amp;disp=emb&amp;attbid=ANGjdJ8O-uL7NWNYnBc-Uu4CKrIZOXhO7jSmJqvJe6LfUHoCwYYh2BCnH3ZcicUjpMxAWiZ9ibZHb9dnlH8X_AuYp3lEFq7aBgEiEFNYLwGDhAe9nNvCBYGF5qabddQ&amp;sz=w1190-h950&amp;ats=1491447094015&amp;rm=15b402d434c1715c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0/?ui=2&amp;ik=18b66d50c1&amp;view=fimg&amp;th=15b402d434c1715c&amp;attid=0.2&amp;disp=emb&amp;attbid=ANGjdJ8O-uL7NWNYnBc-Uu4CKrIZOXhO7jSmJqvJe6LfUHoCwYYh2BCnH3ZcicUjpMxAWiZ9ibZHb9dnlH8X_AuYp3lEFq7aBgEiEFNYLwGDhAe9nNvCBYGF5qabddQ&amp;sz=w1190-h950&amp;ats=1491447094015&amp;rm=15b402d434c1715c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image00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9" t="81123" r="29392" b="12817"/>
          <a:stretch/>
        </p:blipFill>
        <p:spPr bwMode="auto">
          <a:xfrm>
            <a:off x="459531" y="5957732"/>
            <a:ext cx="5861662" cy="44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35191" r="69176" b="34475"/>
          <a:stretch/>
        </p:blipFill>
        <p:spPr bwMode="auto">
          <a:xfrm>
            <a:off x="459531" y="4488016"/>
            <a:ext cx="394394" cy="169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t="20040" r="27157" b="62748"/>
          <a:stretch/>
        </p:blipFill>
        <p:spPr bwMode="auto">
          <a:xfrm>
            <a:off x="853925" y="4488016"/>
            <a:ext cx="5467268" cy="14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7" t="81123" r="29392" b="12817"/>
          <a:stretch/>
        </p:blipFill>
        <p:spPr bwMode="auto">
          <a:xfrm>
            <a:off x="4802471" y="4892437"/>
            <a:ext cx="1501575" cy="44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849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37" y="291967"/>
            <a:ext cx="8229600" cy="1143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(The most important) Result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36932" r="46473" b="16264"/>
          <a:stretch/>
        </p:blipFill>
        <p:spPr bwMode="auto">
          <a:xfrm>
            <a:off x="1627746" y="1530057"/>
            <a:ext cx="3525232" cy="26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2133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 image of graphitic carbon deposited onto nickel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1193" y="5223205"/>
            <a:ext cx="267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Raman spectrum consistent with multilayer graphene/graphite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 high temperatures, catalytic decomposition of CH</a:t>
            </a:r>
            <a:r>
              <a:rPr lang="en-US" baseline="-25000" dirty="0"/>
              <a:t>4</a:t>
            </a:r>
            <a:r>
              <a:rPr lang="en-US" dirty="0"/>
              <a:t> on Ni was obtained, leading to formation of graphitic carbon on the substrate.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Metal condensates can serve as important carbon carriers into the disk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Similar mechanisms should underlie the formation of carbon nanotubes/fullerenes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Subsequent processing of graphite can lead to formation of prebiotic precursors (alcohol, amine, sugar)-(</a:t>
            </a:r>
            <a:r>
              <a:rPr lang="en-US" b="1" dirty="0">
                <a:solidFill>
                  <a:srgbClr val="FF0000"/>
                </a:solidFill>
              </a:rPr>
              <a:t>future work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circumstellar envelope origin of metal nuggets found within graphitic matrices in meteorites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Krishna </a:t>
            </a:r>
            <a:r>
              <a:rPr lang="en-US" dirty="0" err="1" smtClean="0"/>
              <a:t>Muralidharan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Tony </a:t>
            </a:r>
            <a:r>
              <a:rPr lang="en-US" dirty="0" err="1" smtClean="0"/>
              <a:t>Gnanaprakasa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Warren Beck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282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Formation of graphitic carbon on metallic substrates: Implications for protoplanetary nebular carbon delivery, and meteoritic sample analysis </vt:lpstr>
      <vt:lpstr>Introduction</vt:lpstr>
      <vt:lpstr>Question</vt:lpstr>
      <vt:lpstr>CSE at the Lab Scale</vt:lpstr>
      <vt:lpstr>Schematic of the CVD reactor</vt:lpstr>
      <vt:lpstr>Construction of the CVD Reactor </vt:lpstr>
      <vt:lpstr>(The most important) Result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graphitic carbon on metallic substrates: Implications for protoplanetary nebular carbon delivery, and meteoritic sample analysis</dc:title>
  <dc:creator>Chris Tang</dc:creator>
  <cp:lastModifiedBy>Chris Tang</cp:lastModifiedBy>
  <cp:revision>24</cp:revision>
  <dcterms:created xsi:type="dcterms:W3CDTF">2017-04-05T05:21:36Z</dcterms:created>
  <dcterms:modified xsi:type="dcterms:W3CDTF">2017-04-07T20:47:50Z</dcterms:modified>
</cp:coreProperties>
</file>